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6172"/>
    <a:srgbClr val="1D404B"/>
    <a:srgbClr val="3651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777" autoAdjust="0"/>
  </p:normalViewPr>
  <p:slideViewPr>
    <p:cSldViewPr snapToGrid="0">
      <p:cViewPr varScale="1">
        <p:scale>
          <a:sx n="70" d="100"/>
          <a:sy n="70" d="100"/>
        </p:scale>
        <p:origin x="116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AA8880-CE3A-4D81-9217-AED2D84D40A3}" type="datetimeFigureOut">
              <a:rPr lang="en-GB" smtClean="0"/>
              <a:t>23/03/2023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D6718-2C69-4AD0-836D-11B096332AA8}" type="slidenum">
              <a:rPr lang="en-GB" smtClean="0"/>
              <a:t>‹#›</a:t>
            </a:fld>
            <a:endParaRPr lang="en-GB"/>
          </a:p>
        </p:txBody>
      </p:sp>
    </p:spTree>
    <p:extLst>
      <p:ext uri="{BB962C8B-B14F-4D97-AF65-F5344CB8AC3E}">
        <p14:creationId xmlns:p14="http://schemas.microsoft.com/office/powerpoint/2010/main" val="1652084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LEANNE</a:t>
            </a:r>
          </a:p>
        </p:txBody>
      </p:sp>
      <p:sp>
        <p:nvSpPr>
          <p:cNvPr id="4" name="Slide Number Placeholder 3"/>
          <p:cNvSpPr>
            <a:spLocks noGrp="1"/>
          </p:cNvSpPr>
          <p:nvPr>
            <p:ph type="sldNum" sz="quarter" idx="5"/>
          </p:nvPr>
        </p:nvSpPr>
        <p:spPr/>
        <p:txBody>
          <a:bodyPr/>
          <a:lstStyle/>
          <a:p>
            <a:fld id="{2C3D6718-2C69-4AD0-836D-11B096332AA8}" type="slidenum">
              <a:rPr lang="en-GB" smtClean="0"/>
              <a:t>2</a:t>
            </a:fld>
            <a:endParaRPr lang="en-GB"/>
          </a:p>
        </p:txBody>
      </p:sp>
    </p:spTree>
    <p:extLst>
      <p:ext uri="{BB962C8B-B14F-4D97-AF65-F5344CB8AC3E}">
        <p14:creationId xmlns:p14="http://schemas.microsoft.com/office/powerpoint/2010/main" val="2591180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dirty="0"/>
              <a:t>BEN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Description: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Our app is the one stop shop that allows you to find a selection of recipes, including their ingredients and cooking instructions.</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Motivation: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Coming up with new and exciting recipes to cook is a problem a lot of people face and can spend a lot of time searching through books or websites to find something they want to try. </a:t>
            </a:r>
          </a:p>
          <a:p>
            <a:pPr marL="0" lvl="0" indent="0" algn="l" rtl="0">
              <a:spcBef>
                <a:spcPts val="0"/>
              </a:spcBef>
              <a:spcAft>
                <a:spcPts val="0"/>
              </a:spcAft>
              <a:buNone/>
            </a:pPr>
            <a:r>
              <a:rPr lang="en-GB" dirty="0"/>
              <a:t>If you do find a good recipe it’s usually in a big heavy book that you have to try and keep the pages open, without getting food all over it, </a:t>
            </a:r>
          </a:p>
          <a:p>
            <a:pPr marL="0" lvl="0" indent="0" algn="l" rtl="0">
              <a:spcBef>
                <a:spcPts val="0"/>
              </a:spcBef>
              <a:spcAft>
                <a:spcPts val="0"/>
              </a:spcAft>
              <a:buNone/>
            </a:pPr>
            <a:r>
              <a:rPr lang="en-GB" dirty="0"/>
              <a:t>or a webpage online that usually spams you with adds.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Well our app can take all the hassle out of that! </a:t>
            </a:r>
          </a:p>
          <a:p>
            <a:pPr marL="0" lvl="0" indent="0" algn="l" rtl="0">
              <a:spcBef>
                <a:spcPts val="0"/>
              </a:spcBef>
              <a:spcAft>
                <a:spcPts val="0"/>
              </a:spcAft>
              <a:buNone/>
            </a:pPr>
            <a:r>
              <a:rPr lang="en-GB" dirty="0"/>
              <a:t>Just input an ingredient or two, or a style of cooking, for example Italian, Mexican etc, and it will populate a list of recipes for you to browse through.</a:t>
            </a:r>
          </a:p>
          <a:p>
            <a:pPr marL="0" lvl="0" indent="0" algn="l" rtl="0">
              <a:spcBef>
                <a:spcPts val="0"/>
              </a:spcBef>
              <a:spcAft>
                <a:spcPts val="0"/>
              </a:spcAft>
              <a:buNone/>
            </a:pPr>
            <a:r>
              <a:rPr lang="en-GB" dirty="0"/>
              <a:t>There are filters for any dietary requirements, and a slider to change the number of people.</a:t>
            </a:r>
          </a:p>
          <a:p>
            <a:pPr marL="0" lvl="0" indent="0" algn="l" rtl="0">
              <a:spcBef>
                <a:spcPts val="0"/>
              </a:spcBef>
              <a:spcAft>
                <a:spcPts val="0"/>
              </a:spcAft>
              <a:buNone/>
            </a:pPr>
            <a:r>
              <a:rPr lang="en-GB" dirty="0"/>
              <a:t>You can even email recipes to others and print out ones that interest you to make it easier when cooking your delicious meal.</a:t>
            </a:r>
          </a:p>
          <a:p>
            <a:pPr marL="0" lvl="0" indent="0" algn="l" rtl="0">
              <a:spcBef>
                <a:spcPts val="0"/>
              </a:spcBef>
              <a:spcAft>
                <a:spcPts val="0"/>
              </a:spcAft>
              <a:buNone/>
            </a:pPr>
            <a:r>
              <a:rPr lang="en-GB" dirty="0"/>
              <a:t>Whether it be a quick lunch, a romantic meal for two, or a family feast, This app has got everything you need at the click of a button.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User Story:</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r>
              <a:rPr lang="en-GB" sz="3200" b="0" dirty="0">
                <a:solidFill>
                  <a:srgbClr val="D4D4D4"/>
                </a:solidFill>
                <a:effectLst/>
                <a:latin typeface="Consolas" panose="020B0609020204030204" pitchFamily="49" charset="0"/>
              </a:rPr>
              <a:t>AS someone struggling to think of what to cook,</a:t>
            </a:r>
          </a:p>
          <a:p>
            <a:r>
              <a:rPr lang="en-GB" sz="3200" b="0" dirty="0">
                <a:solidFill>
                  <a:srgbClr val="D4D4D4"/>
                </a:solidFill>
                <a:effectLst/>
                <a:latin typeface="Consolas" panose="020B0609020204030204" pitchFamily="49" charset="0"/>
              </a:rPr>
              <a:t>I WANT an app that can help me figure out what meal to cook from some ingredients I have in, </a:t>
            </a:r>
          </a:p>
          <a:p>
            <a:r>
              <a:rPr lang="en-GB" sz="3200" b="0" dirty="0">
                <a:solidFill>
                  <a:srgbClr val="D4D4D4"/>
                </a:solidFill>
                <a:effectLst/>
                <a:latin typeface="Consolas" panose="020B0609020204030204" pitchFamily="49" charset="0"/>
              </a:rPr>
              <a:t>SO THAT I can create a tasty meal to feast on!</a:t>
            </a:r>
          </a:p>
          <a:p>
            <a:endParaRPr lang="en-GB" dirty="0"/>
          </a:p>
        </p:txBody>
      </p:sp>
      <p:sp>
        <p:nvSpPr>
          <p:cNvPr id="4" name="Slide Number Placeholder 3"/>
          <p:cNvSpPr>
            <a:spLocks noGrp="1"/>
          </p:cNvSpPr>
          <p:nvPr>
            <p:ph type="sldNum" sz="quarter" idx="5"/>
          </p:nvPr>
        </p:nvSpPr>
        <p:spPr/>
        <p:txBody>
          <a:bodyPr/>
          <a:lstStyle/>
          <a:p>
            <a:fld id="{2C3D6718-2C69-4AD0-836D-11B096332AA8}" type="slidenum">
              <a:rPr lang="en-GB" smtClean="0"/>
              <a:t>3</a:t>
            </a:fld>
            <a:endParaRPr lang="en-GB"/>
          </a:p>
        </p:txBody>
      </p:sp>
    </p:spTree>
    <p:extLst>
      <p:ext uri="{BB962C8B-B14F-4D97-AF65-F5344CB8AC3E}">
        <p14:creationId xmlns:p14="http://schemas.microsoft.com/office/powerpoint/2010/main" val="1340961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GB" dirty="0"/>
              <a:t>SHANE</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Breakdown of tasks and roles:</a:t>
            </a:r>
          </a:p>
          <a:p>
            <a:pPr marL="0" lvl="0" indent="0" algn="l" rtl="0">
              <a:spcBef>
                <a:spcPts val="0"/>
              </a:spcBef>
              <a:spcAft>
                <a:spcPts val="0"/>
              </a:spcAft>
              <a:buNone/>
            </a:pPr>
            <a:r>
              <a:rPr lang="en-GB" dirty="0"/>
              <a:t>We pretty much tackled this project as a team effort, we all had involvement the whole way through the process. We went along the path with one person sharing the screen during a session, with everyone providing input. </a:t>
            </a:r>
          </a:p>
          <a:p>
            <a:pPr marL="0" lvl="0" indent="0" algn="l" rtl="0">
              <a:spcBef>
                <a:spcPts val="0"/>
              </a:spcBef>
              <a:spcAft>
                <a:spcPts val="0"/>
              </a:spcAft>
              <a:buNone/>
            </a:pPr>
            <a:r>
              <a:rPr lang="en-GB" dirty="0"/>
              <a:t>Typically after we took a break, someone else would then take over sharing their screen.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Challenges:</a:t>
            </a:r>
          </a:p>
          <a:p>
            <a:pPr marL="0" lvl="0" indent="0" algn="l" rtl="0">
              <a:spcBef>
                <a:spcPts val="0"/>
              </a:spcBef>
              <a:spcAft>
                <a:spcPts val="0"/>
              </a:spcAft>
              <a:buNone/>
            </a:pPr>
            <a:r>
              <a:rPr lang="en-GB" dirty="0"/>
              <a:t>The main challenge that we experienced was cherry picking bits of information that we wanted without making too many API calls. Even though we had multiple API keys, we also had multiple people using them so they ran out, fast!</a:t>
            </a:r>
          </a:p>
          <a:p>
            <a:pPr marL="0" lvl="0" indent="0" algn="l" rtl="0">
              <a:spcBef>
                <a:spcPts val="0"/>
              </a:spcBef>
              <a:spcAft>
                <a:spcPts val="0"/>
              </a:spcAft>
              <a:buNone/>
            </a:pPr>
            <a:r>
              <a:rPr lang="en-GB" dirty="0"/>
              <a:t>We also have different ways of coding, and different commitments outside of class time which meant playing catch up when coming back to the code,</a:t>
            </a:r>
          </a:p>
          <a:p>
            <a:pPr marL="0" lvl="0" indent="0" algn="l" rtl="0">
              <a:spcBef>
                <a:spcPts val="0"/>
              </a:spcBef>
              <a:spcAft>
                <a:spcPts val="0"/>
              </a:spcAft>
              <a:buNone/>
            </a:pPr>
            <a:r>
              <a:rPr lang="en-GB" dirty="0"/>
              <a:t>we made up for this by keeping each other informed of what areas we worked on during these times.</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Successes: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TO BE EDITED</a:t>
            </a:r>
          </a:p>
          <a:p>
            <a:pPr marL="0" lvl="0" indent="0" algn="l" rtl="0">
              <a:spcBef>
                <a:spcPts val="0"/>
              </a:spcBef>
              <a:spcAft>
                <a:spcPts val="0"/>
              </a:spcAft>
              <a:buNone/>
            </a:pPr>
            <a:r>
              <a:rPr lang="en-GB" dirty="0"/>
              <a:t>The biggest successes came as we decided to expand our app even further than what we had originally planned. To do this, we had to store multiple types of information in not only arrays but in our local storage, used multiple modals to display different information as well as the navigation between them all.</a:t>
            </a:r>
          </a:p>
          <a:p>
            <a:pPr marL="0" lvl="0" indent="0" algn="l" rtl="0">
              <a:spcBef>
                <a:spcPts val="0"/>
              </a:spcBef>
              <a:spcAft>
                <a:spcPts val="0"/>
              </a:spcAft>
              <a:buNone/>
            </a:pPr>
            <a:r>
              <a:rPr lang="en-GB" dirty="0"/>
              <a:t>Another great success was the amazing fun we had working as a team, everyone chipped in a good amount of effort and made contributions along the way.</a:t>
            </a:r>
          </a:p>
          <a:p>
            <a:endParaRPr lang="en-GB" dirty="0"/>
          </a:p>
        </p:txBody>
      </p:sp>
      <p:sp>
        <p:nvSpPr>
          <p:cNvPr id="4" name="Slide Number Placeholder 3"/>
          <p:cNvSpPr>
            <a:spLocks noGrp="1"/>
          </p:cNvSpPr>
          <p:nvPr>
            <p:ph type="sldNum" sz="quarter" idx="5"/>
          </p:nvPr>
        </p:nvSpPr>
        <p:spPr/>
        <p:txBody>
          <a:bodyPr/>
          <a:lstStyle/>
          <a:p>
            <a:fld id="{2C3D6718-2C69-4AD0-836D-11B096332AA8}" type="slidenum">
              <a:rPr lang="en-GB" smtClean="0"/>
              <a:t>4</a:t>
            </a:fld>
            <a:endParaRPr lang="en-GB"/>
          </a:p>
        </p:txBody>
      </p:sp>
    </p:spTree>
    <p:extLst>
      <p:ext uri="{BB962C8B-B14F-4D97-AF65-F5344CB8AC3E}">
        <p14:creationId xmlns:p14="http://schemas.microsoft.com/office/powerpoint/2010/main" val="1099674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TOBY</a:t>
            </a:r>
          </a:p>
        </p:txBody>
      </p:sp>
      <p:sp>
        <p:nvSpPr>
          <p:cNvPr id="4" name="Slide Number Placeholder 3"/>
          <p:cNvSpPr>
            <a:spLocks noGrp="1"/>
          </p:cNvSpPr>
          <p:nvPr>
            <p:ph type="sldNum" sz="quarter" idx="5"/>
          </p:nvPr>
        </p:nvSpPr>
        <p:spPr/>
        <p:txBody>
          <a:bodyPr/>
          <a:lstStyle/>
          <a:p>
            <a:fld id="{2C3D6718-2C69-4AD0-836D-11B096332AA8}" type="slidenum">
              <a:rPr lang="en-GB" smtClean="0"/>
              <a:t>5</a:t>
            </a:fld>
            <a:endParaRPr lang="en-GB"/>
          </a:p>
        </p:txBody>
      </p:sp>
    </p:spTree>
    <p:extLst>
      <p:ext uri="{BB962C8B-B14F-4D97-AF65-F5344CB8AC3E}">
        <p14:creationId xmlns:p14="http://schemas.microsoft.com/office/powerpoint/2010/main" val="1771843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Toby, Leanne, Shane, Ben</a:t>
            </a:r>
          </a:p>
        </p:txBody>
      </p:sp>
      <p:sp>
        <p:nvSpPr>
          <p:cNvPr id="4" name="Slide Number Placeholder 3"/>
          <p:cNvSpPr>
            <a:spLocks noGrp="1"/>
          </p:cNvSpPr>
          <p:nvPr>
            <p:ph type="sldNum" sz="quarter" idx="5"/>
          </p:nvPr>
        </p:nvSpPr>
        <p:spPr/>
        <p:txBody>
          <a:bodyPr/>
          <a:lstStyle/>
          <a:p>
            <a:fld id="{2C3D6718-2C69-4AD0-836D-11B096332AA8}" type="slidenum">
              <a:rPr lang="en-GB" smtClean="0"/>
              <a:t>6</a:t>
            </a:fld>
            <a:endParaRPr lang="en-GB"/>
          </a:p>
        </p:txBody>
      </p:sp>
    </p:spTree>
    <p:extLst>
      <p:ext uri="{BB962C8B-B14F-4D97-AF65-F5344CB8AC3E}">
        <p14:creationId xmlns:p14="http://schemas.microsoft.com/office/powerpoint/2010/main" val="623575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C3D6718-2C69-4AD0-836D-11B096332AA8}" type="slidenum">
              <a:rPr lang="en-GB" smtClean="0"/>
              <a:t>7</a:t>
            </a:fld>
            <a:endParaRPr lang="en-GB"/>
          </a:p>
        </p:txBody>
      </p:sp>
    </p:spTree>
    <p:extLst>
      <p:ext uri="{BB962C8B-B14F-4D97-AF65-F5344CB8AC3E}">
        <p14:creationId xmlns:p14="http://schemas.microsoft.com/office/powerpoint/2010/main" val="364088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1C84D-E39B-52C2-B8BD-2B2FBB7CA86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D1528554-4F66-4AA5-F606-17F7B1742F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65BBAAF6-6F79-DD7A-9298-1ED76AC3027D}"/>
              </a:ext>
            </a:extLst>
          </p:cNvPr>
          <p:cNvSpPr>
            <a:spLocks noGrp="1"/>
          </p:cNvSpPr>
          <p:nvPr>
            <p:ph type="dt" sz="half" idx="10"/>
          </p:nvPr>
        </p:nvSpPr>
        <p:spPr/>
        <p:txBody>
          <a:bodyPr/>
          <a:lstStyle/>
          <a:p>
            <a:fld id="{80B84F3D-3977-4451-9DF9-084E5BE47B32}" type="datetimeFigureOut">
              <a:rPr lang="en-GB" smtClean="0"/>
              <a:t>23/03/2023</a:t>
            </a:fld>
            <a:endParaRPr lang="en-GB"/>
          </a:p>
        </p:txBody>
      </p:sp>
      <p:sp>
        <p:nvSpPr>
          <p:cNvPr id="5" name="Footer Placeholder 4">
            <a:extLst>
              <a:ext uri="{FF2B5EF4-FFF2-40B4-BE49-F238E27FC236}">
                <a16:creationId xmlns:a16="http://schemas.microsoft.com/office/drawing/2014/main" id="{54DA5A62-F92B-007B-94BB-43EE84E76A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6120010-6390-166E-8593-8E7A9D01D357}"/>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2844050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C2E09-A8A0-C47C-C5F6-3281D79BB787}"/>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3516546B-C1C8-32D1-EC1F-3EFBFBEA863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A6C2B1B-D8DF-0DAA-E92D-7469777E2B55}"/>
              </a:ext>
            </a:extLst>
          </p:cNvPr>
          <p:cNvSpPr>
            <a:spLocks noGrp="1"/>
          </p:cNvSpPr>
          <p:nvPr>
            <p:ph type="dt" sz="half" idx="10"/>
          </p:nvPr>
        </p:nvSpPr>
        <p:spPr/>
        <p:txBody>
          <a:bodyPr/>
          <a:lstStyle/>
          <a:p>
            <a:fld id="{80B84F3D-3977-4451-9DF9-084E5BE47B32}" type="datetimeFigureOut">
              <a:rPr lang="en-GB" smtClean="0"/>
              <a:t>23/03/2023</a:t>
            </a:fld>
            <a:endParaRPr lang="en-GB"/>
          </a:p>
        </p:txBody>
      </p:sp>
      <p:sp>
        <p:nvSpPr>
          <p:cNvPr id="5" name="Footer Placeholder 4">
            <a:extLst>
              <a:ext uri="{FF2B5EF4-FFF2-40B4-BE49-F238E27FC236}">
                <a16:creationId xmlns:a16="http://schemas.microsoft.com/office/drawing/2014/main" id="{94ACDE7D-E50E-DF29-5AF3-7A4606AC75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43C5E8-35C9-B6EC-071C-D078A612AF42}"/>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3148599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B19578-4AD2-9A04-0FBE-3DCB0A052F46}"/>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814E536-36FD-E951-B7B8-B99FAA382B8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7927543-493F-3538-9389-E9F7AD26A41F}"/>
              </a:ext>
            </a:extLst>
          </p:cNvPr>
          <p:cNvSpPr>
            <a:spLocks noGrp="1"/>
          </p:cNvSpPr>
          <p:nvPr>
            <p:ph type="dt" sz="half" idx="10"/>
          </p:nvPr>
        </p:nvSpPr>
        <p:spPr/>
        <p:txBody>
          <a:bodyPr/>
          <a:lstStyle/>
          <a:p>
            <a:fld id="{80B84F3D-3977-4451-9DF9-084E5BE47B32}" type="datetimeFigureOut">
              <a:rPr lang="en-GB" smtClean="0"/>
              <a:t>23/03/2023</a:t>
            </a:fld>
            <a:endParaRPr lang="en-GB"/>
          </a:p>
        </p:txBody>
      </p:sp>
      <p:sp>
        <p:nvSpPr>
          <p:cNvPr id="5" name="Footer Placeholder 4">
            <a:extLst>
              <a:ext uri="{FF2B5EF4-FFF2-40B4-BE49-F238E27FC236}">
                <a16:creationId xmlns:a16="http://schemas.microsoft.com/office/drawing/2014/main" id="{6ABBBEB0-1D34-D5C6-9B20-D2D0D7E6A6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28FAF68-0478-C621-0DFA-7E9EA9E53A9E}"/>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1988799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D751D-552A-14F8-B827-70F57679720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252BC1D-1CFC-A360-63FB-B1823CD9838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7BDB440-639F-55B3-3CDE-9121D1E32B8C}"/>
              </a:ext>
            </a:extLst>
          </p:cNvPr>
          <p:cNvSpPr>
            <a:spLocks noGrp="1"/>
          </p:cNvSpPr>
          <p:nvPr>
            <p:ph type="dt" sz="half" idx="10"/>
          </p:nvPr>
        </p:nvSpPr>
        <p:spPr/>
        <p:txBody>
          <a:bodyPr/>
          <a:lstStyle/>
          <a:p>
            <a:fld id="{80B84F3D-3977-4451-9DF9-084E5BE47B32}" type="datetimeFigureOut">
              <a:rPr lang="en-GB" smtClean="0"/>
              <a:t>23/03/2023</a:t>
            </a:fld>
            <a:endParaRPr lang="en-GB"/>
          </a:p>
        </p:txBody>
      </p:sp>
      <p:sp>
        <p:nvSpPr>
          <p:cNvPr id="5" name="Footer Placeholder 4">
            <a:extLst>
              <a:ext uri="{FF2B5EF4-FFF2-40B4-BE49-F238E27FC236}">
                <a16:creationId xmlns:a16="http://schemas.microsoft.com/office/drawing/2014/main" id="{8B9B632A-42EF-197C-E95B-2DD62CE2E4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9D9E7F-52E3-8ED7-56E1-9B6EDABA9BB2}"/>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2453750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34CAA-AD85-3CD1-A1E9-DD6943C89F5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251779AB-2042-71D3-ED13-450D371071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3D91422-CAAD-E189-A54C-B8E9D1E50478}"/>
              </a:ext>
            </a:extLst>
          </p:cNvPr>
          <p:cNvSpPr>
            <a:spLocks noGrp="1"/>
          </p:cNvSpPr>
          <p:nvPr>
            <p:ph type="dt" sz="half" idx="10"/>
          </p:nvPr>
        </p:nvSpPr>
        <p:spPr/>
        <p:txBody>
          <a:bodyPr/>
          <a:lstStyle/>
          <a:p>
            <a:fld id="{80B84F3D-3977-4451-9DF9-084E5BE47B32}" type="datetimeFigureOut">
              <a:rPr lang="en-GB" smtClean="0"/>
              <a:t>23/03/2023</a:t>
            </a:fld>
            <a:endParaRPr lang="en-GB"/>
          </a:p>
        </p:txBody>
      </p:sp>
      <p:sp>
        <p:nvSpPr>
          <p:cNvPr id="5" name="Footer Placeholder 4">
            <a:extLst>
              <a:ext uri="{FF2B5EF4-FFF2-40B4-BE49-F238E27FC236}">
                <a16:creationId xmlns:a16="http://schemas.microsoft.com/office/drawing/2014/main" id="{3D5D01BE-4F56-C693-C548-A2EC3D4EFF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107331-05A5-0DBA-26E6-8FEB5241ED4C}"/>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1779493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B3CFD-F0FA-F476-4B07-AE33CC93948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77BB057-1138-7E53-5DD7-590427CE2CA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028BF7A-0BC2-47D2-3798-B440A3BEE1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04455FC-EF9C-526F-5011-8EEE508C8180}"/>
              </a:ext>
            </a:extLst>
          </p:cNvPr>
          <p:cNvSpPr>
            <a:spLocks noGrp="1"/>
          </p:cNvSpPr>
          <p:nvPr>
            <p:ph type="dt" sz="half" idx="10"/>
          </p:nvPr>
        </p:nvSpPr>
        <p:spPr/>
        <p:txBody>
          <a:bodyPr/>
          <a:lstStyle/>
          <a:p>
            <a:fld id="{80B84F3D-3977-4451-9DF9-084E5BE47B32}" type="datetimeFigureOut">
              <a:rPr lang="en-GB" smtClean="0"/>
              <a:t>23/03/2023</a:t>
            </a:fld>
            <a:endParaRPr lang="en-GB"/>
          </a:p>
        </p:txBody>
      </p:sp>
      <p:sp>
        <p:nvSpPr>
          <p:cNvPr id="6" name="Footer Placeholder 5">
            <a:extLst>
              <a:ext uri="{FF2B5EF4-FFF2-40B4-BE49-F238E27FC236}">
                <a16:creationId xmlns:a16="http://schemas.microsoft.com/office/drawing/2014/main" id="{7814B107-B626-B790-1F58-C3DC945FBA8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621A4B7-66B2-F945-FAD4-B71A0F3C0F60}"/>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4032655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3C421-6121-E547-5FE4-6BE66B8B2A52}"/>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334EE346-A601-B3AA-70ED-DB25C1CC53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645059D-A198-0042-C06A-FB91FA6CA92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4D507091-A2AB-18C8-1118-CCDA147B7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A141242-6D75-64F3-5B30-BCFEE9BED0E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338015C5-94C8-D088-FF9B-BE79CF59191D}"/>
              </a:ext>
            </a:extLst>
          </p:cNvPr>
          <p:cNvSpPr>
            <a:spLocks noGrp="1"/>
          </p:cNvSpPr>
          <p:nvPr>
            <p:ph type="dt" sz="half" idx="10"/>
          </p:nvPr>
        </p:nvSpPr>
        <p:spPr/>
        <p:txBody>
          <a:bodyPr/>
          <a:lstStyle/>
          <a:p>
            <a:fld id="{80B84F3D-3977-4451-9DF9-084E5BE47B32}" type="datetimeFigureOut">
              <a:rPr lang="en-GB" smtClean="0"/>
              <a:t>23/03/2023</a:t>
            </a:fld>
            <a:endParaRPr lang="en-GB"/>
          </a:p>
        </p:txBody>
      </p:sp>
      <p:sp>
        <p:nvSpPr>
          <p:cNvPr id="8" name="Footer Placeholder 7">
            <a:extLst>
              <a:ext uri="{FF2B5EF4-FFF2-40B4-BE49-F238E27FC236}">
                <a16:creationId xmlns:a16="http://schemas.microsoft.com/office/drawing/2014/main" id="{FA4BABCC-7E23-C6A4-EFD2-BE458251879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1DCD24-1062-4A3F-6D4D-93884454308D}"/>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739770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E7681-42CC-24A4-D6BB-68F88422C077}"/>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532DC3EA-26DD-2916-8ADD-AD6C79FC09EC}"/>
              </a:ext>
            </a:extLst>
          </p:cNvPr>
          <p:cNvSpPr>
            <a:spLocks noGrp="1"/>
          </p:cNvSpPr>
          <p:nvPr>
            <p:ph type="dt" sz="half" idx="10"/>
          </p:nvPr>
        </p:nvSpPr>
        <p:spPr/>
        <p:txBody>
          <a:bodyPr/>
          <a:lstStyle/>
          <a:p>
            <a:fld id="{80B84F3D-3977-4451-9DF9-084E5BE47B32}" type="datetimeFigureOut">
              <a:rPr lang="en-GB" smtClean="0"/>
              <a:t>23/03/2023</a:t>
            </a:fld>
            <a:endParaRPr lang="en-GB"/>
          </a:p>
        </p:txBody>
      </p:sp>
      <p:sp>
        <p:nvSpPr>
          <p:cNvPr id="4" name="Footer Placeholder 3">
            <a:extLst>
              <a:ext uri="{FF2B5EF4-FFF2-40B4-BE49-F238E27FC236}">
                <a16:creationId xmlns:a16="http://schemas.microsoft.com/office/drawing/2014/main" id="{4EBDE41B-CD84-EAA1-E66B-AFA3567ED93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D342623-8E4C-0C65-6D70-D7B8D51CC8F8}"/>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3841949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320A37-58A1-6DB7-8CA3-F0B57264B266}"/>
              </a:ext>
            </a:extLst>
          </p:cNvPr>
          <p:cNvSpPr>
            <a:spLocks noGrp="1"/>
          </p:cNvSpPr>
          <p:nvPr>
            <p:ph type="dt" sz="half" idx="10"/>
          </p:nvPr>
        </p:nvSpPr>
        <p:spPr/>
        <p:txBody>
          <a:bodyPr/>
          <a:lstStyle/>
          <a:p>
            <a:fld id="{80B84F3D-3977-4451-9DF9-084E5BE47B32}" type="datetimeFigureOut">
              <a:rPr lang="en-GB" smtClean="0"/>
              <a:t>23/03/2023</a:t>
            </a:fld>
            <a:endParaRPr lang="en-GB"/>
          </a:p>
        </p:txBody>
      </p:sp>
      <p:sp>
        <p:nvSpPr>
          <p:cNvPr id="3" name="Footer Placeholder 2">
            <a:extLst>
              <a:ext uri="{FF2B5EF4-FFF2-40B4-BE49-F238E27FC236}">
                <a16:creationId xmlns:a16="http://schemas.microsoft.com/office/drawing/2014/main" id="{3D04153C-9B78-EE56-8FDC-E2AF5E72408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D0F1573-6F2F-E9E9-00A1-6CE056F0BD6F}"/>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328974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5AD6-4233-359C-6947-4CAF29704BA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77AC5F97-7E5A-ED41-BF79-D7D8B47859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4E80A29A-DEC9-D74B-F3CD-FE7D2DF85F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1785911-30F7-4AFF-4568-6D89A5669BF4}"/>
              </a:ext>
            </a:extLst>
          </p:cNvPr>
          <p:cNvSpPr>
            <a:spLocks noGrp="1"/>
          </p:cNvSpPr>
          <p:nvPr>
            <p:ph type="dt" sz="half" idx="10"/>
          </p:nvPr>
        </p:nvSpPr>
        <p:spPr/>
        <p:txBody>
          <a:bodyPr/>
          <a:lstStyle/>
          <a:p>
            <a:fld id="{80B84F3D-3977-4451-9DF9-084E5BE47B32}" type="datetimeFigureOut">
              <a:rPr lang="en-GB" smtClean="0"/>
              <a:t>23/03/2023</a:t>
            </a:fld>
            <a:endParaRPr lang="en-GB"/>
          </a:p>
        </p:txBody>
      </p:sp>
      <p:sp>
        <p:nvSpPr>
          <p:cNvPr id="6" name="Footer Placeholder 5">
            <a:extLst>
              <a:ext uri="{FF2B5EF4-FFF2-40B4-BE49-F238E27FC236}">
                <a16:creationId xmlns:a16="http://schemas.microsoft.com/office/drawing/2014/main" id="{F2880566-B28B-AFAA-2708-F56E4A0E505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C35F904-91EE-337E-0A27-1D621FC36158}"/>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3043995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862AE-CE1D-C86D-BF7E-C4770CB6C58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F71F42F-80DF-C167-076F-31A6A6C1C0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B2DF7AA-92A4-246C-2ADB-4415DE1188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BD553E-EFA7-A021-7E25-0CAA62D09461}"/>
              </a:ext>
            </a:extLst>
          </p:cNvPr>
          <p:cNvSpPr>
            <a:spLocks noGrp="1"/>
          </p:cNvSpPr>
          <p:nvPr>
            <p:ph type="dt" sz="half" idx="10"/>
          </p:nvPr>
        </p:nvSpPr>
        <p:spPr/>
        <p:txBody>
          <a:bodyPr/>
          <a:lstStyle/>
          <a:p>
            <a:fld id="{80B84F3D-3977-4451-9DF9-084E5BE47B32}" type="datetimeFigureOut">
              <a:rPr lang="en-GB" smtClean="0"/>
              <a:t>23/03/2023</a:t>
            </a:fld>
            <a:endParaRPr lang="en-GB"/>
          </a:p>
        </p:txBody>
      </p:sp>
      <p:sp>
        <p:nvSpPr>
          <p:cNvPr id="6" name="Footer Placeholder 5">
            <a:extLst>
              <a:ext uri="{FF2B5EF4-FFF2-40B4-BE49-F238E27FC236}">
                <a16:creationId xmlns:a16="http://schemas.microsoft.com/office/drawing/2014/main" id="{25E048AB-6C0A-C52A-6907-B47CCBE0923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CFAE4C3-13B2-05D0-EC3F-EB5F891A1690}"/>
              </a:ext>
            </a:extLst>
          </p:cNvPr>
          <p:cNvSpPr>
            <a:spLocks noGrp="1"/>
          </p:cNvSpPr>
          <p:nvPr>
            <p:ph type="sldNum" sz="quarter" idx="12"/>
          </p:nvPr>
        </p:nvSpPr>
        <p:spPr/>
        <p:txBody>
          <a:bodyPr/>
          <a:lstStyle/>
          <a:p>
            <a:fld id="{0F1D7729-354D-4810-8CEE-C7A2A56B0A56}" type="slidenum">
              <a:rPr lang="en-GB" smtClean="0"/>
              <a:t>‹#›</a:t>
            </a:fld>
            <a:endParaRPr lang="en-GB"/>
          </a:p>
        </p:txBody>
      </p:sp>
    </p:spTree>
    <p:extLst>
      <p:ext uri="{BB962C8B-B14F-4D97-AF65-F5344CB8AC3E}">
        <p14:creationId xmlns:p14="http://schemas.microsoft.com/office/powerpoint/2010/main" val="184325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6A4C3E-FC85-C95D-32CA-8E9B1A8567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2DBAB810-8B96-7CF0-BDF5-72BC1D693C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1932D51-0236-DF5C-ACEA-B64B179814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B84F3D-3977-4451-9DF9-084E5BE47B32}" type="datetimeFigureOut">
              <a:rPr lang="en-GB" smtClean="0"/>
              <a:t>23/03/2023</a:t>
            </a:fld>
            <a:endParaRPr lang="en-GB"/>
          </a:p>
        </p:txBody>
      </p:sp>
      <p:sp>
        <p:nvSpPr>
          <p:cNvPr id="5" name="Footer Placeholder 4">
            <a:extLst>
              <a:ext uri="{FF2B5EF4-FFF2-40B4-BE49-F238E27FC236}">
                <a16:creationId xmlns:a16="http://schemas.microsoft.com/office/drawing/2014/main" id="{57990834-455A-E765-CF5B-9D946DB5A4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7B59269-7CE3-416E-4739-994462E459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D7729-354D-4810-8CEE-C7A2A56B0A56}" type="slidenum">
              <a:rPr lang="en-GB" smtClean="0"/>
              <a:t>‹#›</a:t>
            </a:fld>
            <a:endParaRPr lang="en-GB"/>
          </a:p>
        </p:txBody>
      </p:sp>
    </p:spTree>
    <p:extLst>
      <p:ext uri="{BB962C8B-B14F-4D97-AF65-F5344CB8AC3E}">
        <p14:creationId xmlns:p14="http://schemas.microsoft.com/office/powerpoint/2010/main" val="3907153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s://pixabay.com/en/cartoon-chef-chubby-comic-cook-1299636/"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hyperlink" Target="https://bigbearrants.blogspot.com/" TargetMode="Externa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13EC8F-FA55-1101-8C17-4127F0B454EF}"/>
              </a:ext>
            </a:extLst>
          </p:cNvPr>
          <p:cNvPicPr>
            <a:picLocks noChangeAspect="1"/>
          </p:cNvPicPr>
          <p:nvPr/>
        </p:nvPicPr>
        <p:blipFill>
          <a:blip r:embed="rId2"/>
          <a:stretch>
            <a:fillRect/>
          </a:stretch>
        </p:blipFill>
        <p:spPr>
          <a:xfrm>
            <a:off x="0" y="-1"/>
            <a:ext cx="12192000" cy="6858001"/>
          </a:xfrm>
          <a:prstGeom prst="rect">
            <a:avLst/>
          </a:prstGeom>
        </p:spPr>
      </p:pic>
      <p:sp>
        <p:nvSpPr>
          <p:cNvPr id="2" name="Title 1">
            <a:extLst>
              <a:ext uri="{FF2B5EF4-FFF2-40B4-BE49-F238E27FC236}">
                <a16:creationId xmlns:a16="http://schemas.microsoft.com/office/drawing/2014/main" id="{F724D2BB-62DF-0740-3098-5F1F242C20A2}"/>
              </a:ext>
            </a:extLst>
          </p:cNvPr>
          <p:cNvSpPr>
            <a:spLocks noGrp="1"/>
          </p:cNvSpPr>
          <p:nvPr>
            <p:ph type="ctrTitle"/>
          </p:nvPr>
        </p:nvSpPr>
        <p:spPr>
          <a:xfrm>
            <a:off x="4288665" y="142319"/>
            <a:ext cx="8146616" cy="1258469"/>
          </a:xfrm>
        </p:spPr>
        <p:txBody>
          <a:bodyPr>
            <a:normAutofit fontScale="90000"/>
          </a:bodyPr>
          <a:lstStyle/>
          <a:p>
            <a:r>
              <a:rPr lang="en-GB" sz="7200" dirty="0">
                <a:solidFill>
                  <a:schemeClr val="accent4">
                    <a:lumMod val="40000"/>
                    <a:lumOff val="60000"/>
                  </a:schemeClr>
                </a:solidFill>
                <a:latin typeface="Bernard MT Condensed" panose="02050806060905020404" pitchFamily="18" charset="0"/>
              </a:rPr>
              <a:t>&lt; Grabber-Rewired /&gt;</a:t>
            </a:r>
          </a:p>
        </p:txBody>
      </p:sp>
      <p:sp>
        <p:nvSpPr>
          <p:cNvPr id="3" name="Subtitle 2">
            <a:extLst>
              <a:ext uri="{FF2B5EF4-FFF2-40B4-BE49-F238E27FC236}">
                <a16:creationId xmlns:a16="http://schemas.microsoft.com/office/drawing/2014/main" id="{5702D4F3-E3F0-C7AE-89D5-AB6457D90A1A}"/>
              </a:ext>
            </a:extLst>
          </p:cNvPr>
          <p:cNvSpPr>
            <a:spLocks noGrp="1"/>
          </p:cNvSpPr>
          <p:nvPr>
            <p:ph type="subTitle" idx="1"/>
          </p:nvPr>
        </p:nvSpPr>
        <p:spPr>
          <a:xfrm>
            <a:off x="6707625" y="1543108"/>
            <a:ext cx="3102634" cy="443751"/>
          </a:xfrm>
        </p:spPr>
        <p:txBody>
          <a:bodyPr>
            <a:noAutofit/>
          </a:bodyPr>
          <a:lstStyle/>
          <a:p>
            <a:r>
              <a:rPr lang="en-GB" sz="3000" dirty="0">
                <a:solidFill>
                  <a:schemeClr val="accent4">
                    <a:lumMod val="40000"/>
                    <a:lumOff val="60000"/>
                  </a:schemeClr>
                </a:solidFill>
                <a:latin typeface="Bernard MT Condensed" panose="02050806060905020404" pitchFamily="18" charset="0"/>
              </a:rPr>
              <a:t>Grab a bite to eat!</a:t>
            </a:r>
          </a:p>
        </p:txBody>
      </p:sp>
    </p:spTree>
    <p:extLst>
      <p:ext uri="{BB962C8B-B14F-4D97-AF65-F5344CB8AC3E}">
        <p14:creationId xmlns:p14="http://schemas.microsoft.com/office/powerpoint/2010/main" val="96148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4AD5B-E24F-BC29-3BE2-849A02356A07}"/>
              </a:ext>
            </a:extLst>
          </p:cNvPr>
          <p:cNvPicPr>
            <a:picLocks noChangeAspect="1"/>
          </p:cNvPicPr>
          <p:nvPr/>
        </p:nvPicPr>
        <p:blipFill rotWithShape="1">
          <a:blip r:embed="rId3">
            <a:alphaModFix amt="70000"/>
          </a:blip>
          <a:srcRect b="15625"/>
          <a:stretch/>
        </p:blipFill>
        <p:spPr>
          <a:xfrm>
            <a:off x="0" y="0"/>
            <a:ext cx="12192000" cy="6858000"/>
          </a:xfrm>
          <a:prstGeom prst="rect">
            <a:avLst/>
          </a:prstGeom>
        </p:spPr>
      </p:pic>
      <p:sp>
        <p:nvSpPr>
          <p:cNvPr id="5" name="TextBox 4">
            <a:extLst>
              <a:ext uri="{FF2B5EF4-FFF2-40B4-BE49-F238E27FC236}">
                <a16:creationId xmlns:a16="http://schemas.microsoft.com/office/drawing/2014/main" id="{009D0636-A3DF-E0AE-5EC4-F7031C0C6466}"/>
              </a:ext>
            </a:extLst>
          </p:cNvPr>
          <p:cNvSpPr txBox="1"/>
          <p:nvPr/>
        </p:nvSpPr>
        <p:spPr>
          <a:xfrm>
            <a:off x="1043709" y="824345"/>
            <a:ext cx="10104582" cy="2604655"/>
          </a:xfrm>
          <a:prstGeom prst="rect">
            <a:avLst/>
          </a:prstGeom>
          <a:noFill/>
        </p:spPr>
        <p:txBody>
          <a:bodyPr wrap="square" rtlCol="0">
            <a:spAutoFit/>
          </a:bodyPr>
          <a:lstStyle/>
          <a:p>
            <a:pPr algn="r" fontAlgn="base"/>
            <a:r>
              <a:rPr lang="en-GB" sz="4800" b="0" i="0" dirty="0">
                <a:solidFill>
                  <a:srgbClr val="006071"/>
                </a:solidFill>
                <a:effectLst/>
                <a:latin typeface="Oswald" panose="00000500000000000000" pitchFamily="2" charset="0"/>
              </a:rPr>
              <a:t>“A recipe has no soul. You as the cook must bring soul to the recipe.”</a:t>
            </a:r>
            <a:br>
              <a:rPr lang="en-GB" sz="4800" b="0" i="0" dirty="0">
                <a:solidFill>
                  <a:srgbClr val="006071"/>
                </a:solidFill>
                <a:effectLst/>
                <a:latin typeface="Oswald" panose="00000500000000000000" pitchFamily="2" charset="0"/>
              </a:rPr>
            </a:br>
            <a:r>
              <a:rPr lang="en-GB" sz="4800" b="0" i="0" dirty="0">
                <a:solidFill>
                  <a:srgbClr val="006071"/>
                </a:solidFill>
                <a:effectLst/>
                <a:latin typeface="Oswald" panose="00000500000000000000" pitchFamily="2" charset="0"/>
              </a:rPr>
              <a:t>– Thomas Keller</a:t>
            </a:r>
          </a:p>
          <a:p>
            <a:pPr algn="r"/>
            <a:endParaRPr lang="en-GB" dirty="0"/>
          </a:p>
        </p:txBody>
      </p:sp>
      <p:sp>
        <p:nvSpPr>
          <p:cNvPr id="6" name="TextBox 5">
            <a:extLst>
              <a:ext uri="{FF2B5EF4-FFF2-40B4-BE49-F238E27FC236}">
                <a16:creationId xmlns:a16="http://schemas.microsoft.com/office/drawing/2014/main" id="{32824344-798C-8784-1DBB-C49C9451307E}"/>
              </a:ext>
            </a:extLst>
          </p:cNvPr>
          <p:cNvSpPr txBox="1"/>
          <p:nvPr/>
        </p:nvSpPr>
        <p:spPr>
          <a:xfrm>
            <a:off x="5689600" y="4089399"/>
            <a:ext cx="6132945" cy="1569660"/>
          </a:xfrm>
          <a:prstGeom prst="rect">
            <a:avLst/>
          </a:prstGeom>
          <a:noFill/>
        </p:spPr>
        <p:txBody>
          <a:bodyPr wrap="square" rtlCol="0">
            <a:spAutoFit/>
          </a:bodyPr>
          <a:lstStyle/>
          <a:p>
            <a:pPr algn="ctr"/>
            <a:r>
              <a:rPr lang="en-GB" sz="3200" dirty="0">
                <a:solidFill>
                  <a:srgbClr val="2C6172"/>
                </a:solidFill>
                <a:latin typeface="Bahnschrift SemiBold" panose="020B0502040204020203" pitchFamily="34" charset="0"/>
              </a:rPr>
              <a:t>Well, we are here to bring you all of the recipes for you to pour your heart and soul into!</a:t>
            </a:r>
          </a:p>
        </p:txBody>
      </p:sp>
    </p:spTree>
    <p:extLst>
      <p:ext uri="{BB962C8B-B14F-4D97-AF65-F5344CB8AC3E}">
        <p14:creationId xmlns:p14="http://schemas.microsoft.com/office/powerpoint/2010/main" val="2992051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4AD5B-E24F-BC29-3BE2-849A02356A07}"/>
              </a:ext>
            </a:extLst>
          </p:cNvPr>
          <p:cNvPicPr>
            <a:picLocks noChangeAspect="1"/>
          </p:cNvPicPr>
          <p:nvPr/>
        </p:nvPicPr>
        <p:blipFill rotWithShape="1">
          <a:blip r:embed="rId3">
            <a:alphaModFix amt="70000"/>
          </a:blip>
          <a:srcRect b="15625"/>
          <a:stretch/>
        </p:blipFill>
        <p:spPr>
          <a:xfrm>
            <a:off x="0" y="0"/>
            <a:ext cx="12192000" cy="6858000"/>
          </a:xfrm>
          <a:prstGeom prst="rect">
            <a:avLst/>
          </a:prstGeom>
        </p:spPr>
      </p:pic>
      <p:sp>
        <p:nvSpPr>
          <p:cNvPr id="2" name="TextBox 1">
            <a:extLst>
              <a:ext uri="{FF2B5EF4-FFF2-40B4-BE49-F238E27FC236}">
                <a16:creationId xmlns:a16="http://schemas.microsoft.com/office/drawing/2014/main" id="{69397E63-44F4-411D-A90E-5E7F2E69FA66}"/>
              </a:ext>
            </a:extLst>
          </p:cNvPr>
          <p:cNvSpPr txBox="1"/>
          <p:nvPr/>
        </p:nvSpPr>
        <p:spPr>
          <a:xfrm>
            <a:off x="614218" y="212437"/>
            <a:ext cx="10963563" cy="6093976"/>
          </a:xfrm>
          <a:prstGeom prst="rect">
            <a:avLst/>
          </a:prstGeom>
          <a:noFill/>
        </p:spPr>
        <p:txBody>
          <a:bodyPr wrap="square" rtlCol="0">
            <a:spAutoFit/>
          </a:bodyPr>
          <a:lstStyle/>
          <a:p>
            <a:pPr algn="ctr"/>
            <a:r>
              <a:rPr lang="en-GB" sz="4000" dirty="0">
                <a:solidFill>
                  <a:srgbClr val="2C6172"/>
                </a:solidFill>
                <a:latin typeface="Bahnschrift SemiBold" panose="020B0502040204020203" pitchFamily="34" charset="0"/>
              </a:rPr>
              <a:t>&lt; Grabber-Rewired /&gt; </a:t>
            </a:r>
          </a:p>
          <a:p>
            <a:pPr algn="ctr"/>
            <a:r>
              <a:rPr lang="en-GB" sz="4000" dirty="0">
                <a:solidFill>
                  <a:srgbClr val="2C6172"/>
                </a:solidFill>
                <a:latin typeface="Bahnschrift SemiBold" panose="020B0502040204020203" pitchFamily="34" charset="0"/>
              </a:rPr>
              <a:t>is an app designed to help take all the confusion out of deciding ‘what should I cook?’.</a:t>
            </a:r>
          </a:p>
          <a:p>
            <a:endParaRPr lang="en-GB" dirty="0">
              <a:solidFill>
                <a:srgbClr val="2C6172"/>
              </a:solidFill>
              <a:latin typeface="Bahnschrift SemiBold" panose="020B0502040204020203" pitchFamily="34" charset="0"/>
            </a:endParaRPr>
          </a:p>
          <a:p>
            <a:pPr algn="ctr"/>
            <a:r>
              <a:rPr lang="en-GB" sz="3600" dirty="0">
                <a:solidFill>
                  <a:srgbClr val="2C6172"/>
                </a:solidFill>
                <a:latin typeface="Bahnschrift SemiBold" panose="020B0502040204020203" pitchFamily="34" charset="0"/>
              </a:rPr>
              <a:t>All you have to do is input an ingredient or food theme and, voila! </a:t>
            </a:r>
          </a:p>
          <a:p>
            <a:pPr algn="ctr"/>
            <a:r>
              <a:rPr lang="en-GB" sz="3600" dirty="0">
                <a:solidFill>
                  <a:srgbClr val="2C6172"/>
                </a:solidFill>
                <a:latin typeface="Bahnschrift SemiBold" panose="020B0502040204020203" pitchFamily="34" charset="0"/>
              </a:rPr>
              <a:t>Delicious recipes for you to test your </a:t>
            </a:r>
          </a:p>
          <a:p>
            <a:pPr algn="ctr"/>
            <a:r>
              <a:rPr lang="en-GB" sz="3600" dirty="0">
                <a:solidFill>
                  <a:srgbClr val="2C6172"/>
                </a:solidFill>
                <a:latin typeface="Bahnschrift SemiBold" panose="020B0502040204020203" pitchFamily="34" charset="0"/>
              </a:rPr>
              <a:t>inner chef!</a:t>
            </a:r>
          </a:p>
          <a:p>
            <a:pPr algn="r"/>
            <a:endParaRPr lang="en-GB" sz="3600" dirty="0"/>
          </a:p>
          <a:p>
            <a:endParaRPr lang="en-GB" dirty="0"/>
          </a:p>
          <a:p>
            <a:endParaRPr lang="en-GB" dirty="0"/>
          </a:p>
          <a:p>
            <a:endParaRPr lang="en-GB" dirty="0"/>
          </a:p>
          <a:p>
            <a:endParaRPr lang="en-GB" dirty="0"/>
          </a:p>
        </p:txBody>
      </p:sp>
      <p:pic>
        <p:nvPicPr>
          <p:cNvPr id="12" name="Picture 11">
            <a:extLst>
              <a:ext uri="{FF2B5EF4-FFF2-40B4-BE49-F238E27FC236}">
                <a16:creationId xmlns:a16="http://schemas.microsoft.com/office/drawing/2014/main" id="{06892D1E-1F78-D599-ABB2-8084E09F29C8}"/>
              </a:ext>
            </a:extLst>
          </p:cNvPr>
          <p:cNvPicPr>
            <a:picLocks noChangeAspect="1"/>
          </p:cNvPicPr>
          <p:nvPr/>
        </p:nvPicPr>
        <p:blipFill>
          <a:blip r:embed="rId4">
            <a:alphaModFix amt="60000"/>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384145" y="3131313"/>
            <a:ext cx="2854038" cy="3791342"/>
          </a:xfrm>
          <a:prstGeom prst="rect">
            <a:avLst/>
          </a:prstGeom>
        </p:spPr>
      </p:pic>
    </p:spTree>
    <p:extLst>
      <p:ext uri="{BB962C8B-B14F-4D97-AF65-F5344CB8AC3E}">
        <p14:creationId xmlns:p14="http://schemas.microsoft.com/office/powerpoint/2010/main" val="2822487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14C7D1-526E-32C1-8C1C-8A82C2A629A6}"/>
              </a:ext>
            </a:extLst>
          </p:cNvPr>
          <p:cNvPicPr>
            <a:picLocks noChangeAspect="1"/>
          </p:cNvPicPr>
          <p:nvPr/>
        </p:nvPicPr>
        <p:blipFill>
          <a:blip r:embed="rId3">
            <a:alphaModFix/>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1D947D85-2353-E5DE-2B50-C30930FCAC5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082968" y="2980891"/>
            <a:ext cx="2640129" cy="2418062"/>
          </a:xfrm>
          <a:prstGeom prst="rect">
            <a:avLst/>
          </a:prstGeom>
        </p:spPr>
      </p:pic>
      <p:sp>
        <p:nvSpPr>
          <p:cNvPr id="12" name="Title 11">
            <a:extLst>
              <a:ext uri="{FF2B5EF4-FFF2-40B4-BE49-F238E27FC236}">
                <a16:creationId xmlns:a16="http://schemas.microsoft.com/office/drawing/2014/main" id="{E6C45DE7-DF66-74CA-5AF4-000D53A9E4BE}"/>
              </a:ext>
            </a:extLst>
          </p:cNvPr>
          <p:cNvSpPr>
            <a:spLocks noGrp="1"/>
          </p:cNvSpPr>
          <p:nvPr>
            <p:ph type="title"/>
          </p:nvPr>
        </p:nvSpPr>
        <p:spPr/>
        <p:txBody>
          <a:bodyPr>
            <a:noAutofit/>
          </a:bodyPr>
          <a:lstStyle/>
          <a:p>
            <a:pPr algn="ctr"/>
            <a:r>
              <a:rPr lang="en-GB" sz="2800" dirty="0">
                <a:solidFill>
                  <a:schemeClr val="bg1"/>
                </a:solidFill>
              </a:rPr>
              <a:t>Combining our love of food and the skills we have learned (plus copious amounts of caffeine), we created this app using </a:t>
            </a:r>
            <a:br>
              <a:rPr lang="en-GB" sz="2800" dirty="0">
                <a:solidFill>
                  <a:schemeClr val="bg1"/>
                </a:solidFill>
              </a:rPr>
            </a:br>
            <a:r>
              <a:rPr lang="en-GB" sz="2800" dirty="0">
                <a:solidFill>
                  <a:schemeClr val="bg1"/>
                </a:solidFill>
              </a:rPr>
              <a:t>The following technologies:</a:t>
            </a:r>
            <a:endParaRPr lang="en-GB" sz="2800" dirty="0"/>
          </a:p>
        </p:txBody>
      </p:sp>
      <p:sp>
        <p:nvSpPr>
          <p:cNvPr id="13" name="Content Placeholder 12">
            <a:extLst>
              <a:ext uri="{FF2B5EF4-FFF2-40B4-BE49-F238E27FC236}">
                <a16:creationId xmlns:a16="http://schemas.microsoft.com/office/drawing/2014/main" id="{96A16A24-617F-1B4D-320A-68542B9F2937}"/>
              </a:ext>
            </a:extLst>
          </p:cNvPr>
          <p:cNvSpPr>
            <a:spLocks noGrp="1"/>
          </p:cNvSpPr>
          <p:nvPr>
            <p:ph sz="half" idx="1"/>
          </p:nvPr>
        </p:nvSpPr>
        <p:spPr>
          <a:xfrm>
            <a:off x="355852" y="2141537"/>
            <a:ext cx="3848013" cy="4351338"/>
          </a:xfrm>
        </p:spPr>
        <p:txBody>
          <a:bodyPr>
            <a:normAutofit fontScale="92500" lnSpcReduction="10000"/>
          </a:bodyPr>
          <a:lstStyle/>
          <a:p>
            <a:pPr marL="285750" indent="-285750"/>
            <a:r>
              <a:rPr lang="en-GB" sz="2600" dirty="0">
                <a:solidFill>
                  <a:schemeClr val="bg1"/>
                </a:solidFill>
              </a:rPr>
              <a:t>The usual suspects, HTML, CSS, JavaScript</a:t>
            </a:r>
          </a:p>
          <a:p>
            <a:pPr marL="285750" indent="-285750"/>
            <a:r>
              <a:rPr lang="en-GB" sz="2600" dirty="0">
                <a:solidFill>
                  <a:schemeClr val="bg1"/>
                </a:solidFill>
              </a:rPr>
              <a:t>React and React Router</a:t>
            </a:r>
          </a:p>
          <a:p>
            <a:pPr marL="285750" indent="-285750"/>
            <a:r>
              <a:rPr lang="en-GB" sz="2600" dirty="0" err="1">
                <a:solidFill>
                  <a:schemeClr val="bg1"/>
                </a:solidFill>
              </a:rPr>
              <a:t>Axios</a:t>
            </a:r>
            <a:endParaRPr lang="en-GB" sz="2600" dirty="0">
              <a:solidFill>
                <a:schemeClr val="bg1"/>
              </a:solidFill>
            </a:endParaRPr>
          </a:p>
          <a:p>
            <a:pPr marL="285750" indent="-285750"/>
            <a:r>
              <a:rPr lang="en-GB" sz="2600" dirty="0">
                <a:solidFill>
                  <a:schemeClr val="bg1"/>
                </a:solidFill>
              </a:rPr>
              <a:t>Node</a:t>
            </a:r>
          </a:p>
          <a:p>
            <a:pPr marL="0" indent="0">
              <a:buNone/>
            </a:pPr>
            <a:endParaRPr lang="en-GB" sz="2600" dirty="0">
              <a:solidFill>
                <a:schemeClr val="bg1"/>
              </a:solidFill>
            </a:endParaRPr>
          </a:p>
          <a:p>
            <a:pPr marL="0" indent="0">
              <a:buNone/>
            </a:pPr>
            <a:r>
              <a:rPr lang="en-GB" sz="2600" u="sng" dirty="0">
                <a:solidFill>
                  <a:schemeClr val="bg1"/>
                </a:solidFill>
              </a:rPr>
              <a:t>API calls</a:t>
            </a:r>
          </a:p>
          <a:p>
            <a:r>
              <a:rPr lang="en-GB" sz="2600" dirty="0">
                <a:solidFill>
                  <a:schemeClr val="bg1"/>
                </a:solidFill>
              </a:rPr>
              <a:t> </a:t>
            </a:r>
            <a:r>
              <a:rPr lang="en-GB" sz="2600" dirty="0" err="1">
                <a:solidFill>
                  <a:schemeClr val="bg1"/>
                </a:solidFill>
              </a:rPr>
              <a:t>EmailJS</a:t>
            </a:r>
            <a:endParaRPr lang="en-GB" sz="2600" dirty="0">
              <a:solidFill>
                <a:schemeClr val="bg1"/>
              </a:solidFill>
            </a:endParaRPr>
          </a:p>
          <a:p>
            <a:pPr marL="285750" indent="-285750"/>
            <a:r>
              <a:rPr lang="en-GB" sz="2600" dirty="0" err="1">
                <a:solidFill>
                  <a:schemeClr val="bg1"/>
                </a:solidFill>
              </a:rPr>
              <a:t>Unsplash</a:t>
            </a:r>
            <a:endParaRPr lang="en-GB" sz="2600" dirty="0">
              <a:solidFill>
                <a:schemeClr val="bg1"/>
              </a:solidFill>
            </a:endParaRPr>
          </a:p>
          <a:p>
            <a:pPr marL="285750" indent="-285750"/>
            <a:r>
              <a:rPr lang="en-GB" sz="2600" dirty="0" err="1">
                <a:solidFill>
                  <a:schemeClr val="bg1"/>
                </a:solidFill>
              </a:rPr>
              <a:t>Spoonacular</a:t>
            </a:r>
            <a:endParaRPr lang="en-GB" sz="2600" dirty="0">
              <a:solidFill>
                <a:schemeClr val="bg1"/>
              </a:solidFill>
            </a:endParaRPr>
          </a:p>
          <a:p>
            <a:endParaRPr lang="en-GB" dirty="0"/>
          </a:p>
        </p:txBody>
      </p:sp>
      <p:sp>
        <p:nvSpPr>
          <p:cNvPr id="14" name="Content Placeholder 13">
            <a:extLst>
              <a:ext uri="{FF2B5EF4-FFF2-40B4-BE49-F238E27FC236}">
                <a16:creationId xmlns:a16="http://schemas.microsoft.com/office/drawing/2014/main" id="{FF4064E5-BD50-A68E-4983-3EC97FF209A4}"/>
              </a:ext>
            </a:extLst>
          </p:cNvPr>
          <p:cNvSpPr>
            <a:spLocks noGrp="1"/>
          </p:cNvSpPr>
          <p:nvPr>
            <p:ph sz="half" idx="2"/>
          </p:nvPr>
        </p:nvSpPr>
        <p:spPr>
          <a:xfrm>
            <a:off x="4440875" y="2141537"/>
            <a:ext cx="3757057" cy="4351338"/>
          </a:xfrm>
        </p:spPr>
        <p:txBody>
          <a:bodyPr>
            <a:noAutofit/>
          </a:bodyPr>
          <a:lstStyle/>
          <a:p>
            <a:pPr marL="0" indent="0">
              <a:buNone/>
            </a:pPr>
            <a:r>
              <a:rPr lang="en-GB" sz="2400" u="sng" dirty="0">
                <a:solidFill>
                  <a:schemeClr val="bg1"/>
                </a:solidFill>
              </a:rPr>
              <a:t>Styling</a:t>
            </a:r>
          </a:p>
          <a:p>
            <a:pPr marL="285750" indent="-285750"/>
            <a:r>
              <a:rPr lang="en-GB" sz="2400" dirty="0">
                <a:solidFill>
                  <a:schemeClr val="bg1"/>
                </a:solidFill>
              </a:rPr>
              <a:t>Bootstrap</a:t>
            </a:r>
          </a:p>
          <a:p>
            <a:pPr marL="285750" indent="-285750"/>
            <a:r>
              <a:rPr lang="en-GB" sz="2400" dirty="0" err="1">
                <a:solidFill>
                  <a:schemeClr val="bg1"/>
                </a:solidFill>
              </a:rPr>
              <a:t>Bulma</a:t>
            </a:r>
            <a:endParaRPr lang="en-GB" sz="2400" dirty="0">
              <a:solidFill>
                <a:schemeClr val="bg1"/>
              </a:solidFill>
            </a:endParaRPr>
          </a:p>
          <a:p>
            <a:pPr marL="285750" indent="-285750"/>
            <a:r>
              <a:rPr lang="en-GB" sz="2400" dirty="0">
                <a:solidFill>
                  <a:schemeClr val="bg1"/>
                </a:solidFill>
              </a:rPr>
              <a:t>Styled-Components</a:t>
            </a:r>
          </a:p>
          <a:p>
            <a:pPr marL="285750" indent="-285750"/>
            <a:endParaRPr lang="en-GB" sz="2400" dirty="0">
              <a:solidFill>
                <a:schemeClr val="bg1"/>
              </a:solidFill>
            </a:endParaRPr>
          </a:p>
          <a:p>
            <a:pPr marL="0" indent="0">
              <a:buNone/>
            </a:pPr>
            <a:r>
              <a:rPr lang="en-GB" sz="2400" u="sng" dirty="0">
                <a:solidFill>
                  <a:schemeClr val="bg1"/>
                </a:solidFill>
              </a:rPr>
              <a:t>Other new NPM modules</a:t>
            </a:r>
            <a:endParaRPr lang="en-GB" sz="2400" dirty="0">
              <a:solidFill>
                <a:schemeClr val="bg1"/>
              </a:solidFill>
            </a:endParaRPr>
          </a:p>
          <a:p>
            <a:pPr marL="285750" indent="-285750"/>
            <a:r>
              <a:rPr lang="en-GB" sz="2400" dirty="0">
                <a:solidFill>
                  <a:schemeClr val="bg1"/>
                </a:solidFill>
              </a:rPr>
              <a:t>Print-JS</a:t>
            </a:r>
          </a:p>
          <a:p>
            <a:pPr marL="285750" indent="-285750"/>
            <a:r>
              <a:rPr lang="en-GB" sz="2400" dirty="0">
                <a:solidFill>
                  <a:schemeClr val="bg1"/>
                </a:solidFill>
              </a:rPr>
              <a:t>Font Awesome</a:t>
            </a:r>
          </a:p>
          <a:p>
            <a:pPr marL="285750" indent="-285750"/>
            <a:r>
              <a:rPr lang="en-GB" sz="2400">
                <a:solidFill>
                  <a:schemeClr val="bg1"/>
                </a:solidFill>
              </a:rPr>
              <a:t>Swiper - Cube</a:t>
            </a:r>
            <a:endParaRPr lang="en-GB" sz="2400" dirty="0">
              <a:solidFill>
                <a:schemeClr val="bg1"/>
              </a:solidFill>
            </a:endParaRPr>
          </a:p>
        </p:txBody>
      </p:sp>
    </p:spTree>
    <p:extLst>
      <p:ext uri="{BB962C8B-B14F-4D97-AF65-F5344CB8AC3E}">
        <p14:creationId xmlns:p14="http://schemas.microsoft.com/office/powerpoint/2010/main" val="2661238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0C9923-7889-FB92-0514-48ECA72C1FD4}"/>
              </a:ext>
            </a:extLst>
          </p:cNvPr>
          <p:cNvPicPr>
            <a:picLocks noChangeAspect="1"/>
          </p:cNvPicPr>
          <p:nvPr/>
        </p:nvPicPr>
        <p:blipFill rotWithShape="1">
          <a:blip r:embed="rId3">
            <a:alphaModFix amt="70000"/>
          </a:blip>
          <a:srcRect b="15625"/>
          <a:stretch/>
        </p:blipFill>
        <p:spPr>
          <a:xfrm>
            <a:off x="0" y="0"/>
            <a:ext cx="12192000" cy="6858000"/>
          </a:xfrm>
          <a:prstGeom prst="rect">
            <a:avLst/>
          </a:prstGeom>
        </p:spPr>
      </p:pic>
      <p:sp>
        <p:nvSpPr>
          <p:cNvPr id="4" name="Rectangle 3">
            <a:extLst>
              <a:ext uri="{FF2B5EF4-FFF2-40B4-BE49-F238E27FC236}">
                <a16:creationId xmlns:a16="http://schemas.microsoft.com/office/drawing/2014/main" id="{10B3E70E-1C14-B674-70B0-0A4F4F9DA302}"/>
              </a:ext>
            </a:extLst>
          </p:cNvPr>
          <p:cNvSpPr/>
          <p:nvPr/>
        </p:nvSpPr>
        <p:spPr>
          <a:xfrm>
            <a:off x="3514288" y="1256719"/>
            <a:ext cx="5163424" cy="3170099"/>
          </a:xfrm>
          <a:prstGeom prst="rect">
            <a:avLst/>
          </a:prstGeom>
          <a:noFill/>
        </p:spPr>
        <p:txBody>
          <a:bodyPr wrap="square" lIns="91440" tIns="45720" rIns="91440" bIns="45720">
            <a:spAutoFit/>
          </a:bodyPr>
          <a:lstStyle/>
          <a:p>
            <a:pPr algn="ctr"/>
            <a:r>
              <a:rPr lang="en-GB" sz="10000" b="1" dirty="0">
                <a:ln w="6600">
                  <a:solidFill>
                    <a:schemeClr val="accent2"/>
                  </a:solidFill>
                  <a:prstDash val="solid"/>
                </a:ln>
                <a:solidFill>
                  <a:srgbClr val="FFFFFF"/>
                </a:solidFill>
                <a:effectLst>
                  <a:outerShdw dist="38100" dir="2700000" algn="tl" rotWithShape="0">
                    <a:schemeClr val="accent2"/>
                  </a:outerShdw>
                </a:effectLst>
              </a:rPr>
              <a:t>DEMO TIME!</a:t>
            </a:r>
          </a:p>
        </p:txBody>
      </p:sp>
    </p:spTree>
    <p:extLst>
      <p:ext uri="{BB962C8B-B14F-4D97-AF65-F5344CB8AC3E}">
        <p14:creationId xmlns:p14="http://schemas.microsoft.com/office/powerpoint/2010/main" val="3598741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4AD5B-E24F-BC29-3BE2-849A02356A07}"/>
              </a:ext>
            </a:extLst>
          </p:cNvPr>
          <p:cNvPicPr>
            <a:picLocks noChangeAspect="1"/>
          </p:cNvPicPr>
          <p:nvPr/>
        </p:nvPicPr>
        <p:blipFill rotWithShape="1">
          <a:blip r:embed="rId3">
            <a:alphaModFix amt="70000"/>
          </a:blip>
          <a:srcRect b="15625"/>
          <a:stretch/>
        </p:blipFill>
        <p:spPr>
          <a:xfrm>
            <a:off x="0" y="0"/>
            <a:ext cx="12192000" cy="6858000"/>
          </a:xfrm>
          <a:prstGeom prst="rect">
            <a:avLst/>
          </a:prstGeom>
        </p:spPr>
      </p:pic>
      <p:sp>
        <p:nvSpPr>
          <p:cNvPr id="2" name="TextBox 1">
            <a:extLst>
              <a:ext uri="{FF2B5EF4-FFF2-40B4-BE49-F238E27FC236}">
                <a16:creationId xmlns:a16="http://schemas.microsoft.com/office/drawing/2014/main" id="{AE16BD81-5479-7EB5-E334-4782B11F1F89}"/>
              </a:ext>
            </a:extLst>
          </p:cNvPr>
          <p:cNvSpPr txBox="1"/>
          <p:nvPr/>
        </p:nvSpPr>
        <p:spPr>
          <a:xfrm>
            <a:off x="2034639" y="320632"/>
            <a:ext cx="8122722" cy="707886"/>
          </a:xfrm>
          <a:prstGeom prst="rect">
            <a:avLst/>
          </a:prstGeom>
          <a:noFill/>
        </p:spPr>
        <p:txBody>
          <a:bodyPr wrap="square" rtlCol="0">
            <a:spAutoFit/>
          </a:bodyPr>
          <a:lstStyle/>
          <a:p>
            <a:r>
              <a:rPr lang="en-GB" sz="4000" dirty="0">
                <a:solidFill>
                  <a:srgbClr val="2C6172"/>
                </a:solidFill>
                <a:latin typeface="Bahnschrift SemiBold" panose="020B0502040204020203" pitchFamily="34" charset="0"/>
              </a:rPr>
              <a:t>Directions for future development:</a:t>
            </a:r>
          </a:p>
        </p:txBody>
      </p:sp>
      <p:sp>
        <p:nvSpPr>
          <p:cNvPr id="7" name="TextBox 6">
            <a:extLst>
              <a:ext uri="{FF2B5EF4-FFF2-40B4-BE49-F238E27FC236}">
                <a16:creationId xmlns:a16="http://schemas.microsoft.com/office/drawing/2014/main" id="{443EDE00-9BBF-5E9B-E737-AB995DA6BF7C}"/>
              </a:ext>
            </a:extLst>
          </p:cNvPr>
          <p:cNvSpPr txBox="1"/>
          <p:nvPr/>
        </p:nvSpPr>
        <p:spPr>
          <a:xfrm>
            <a:off x="2618776" y="1349150"/>
            <a:ext cx="8475023" cy="3108543"/>
          </a:xfrm>
          <a:prstGeom prst="rect">
            <a:avLst/>
          </a:prstGeom>
          <a:noFill/>
        </p:spPr>
        <p:txBody>
          <a:bodyPr wrap="square" rtlCol="0">
            <a:spAutoFit/>
          </a:bodyPr>
          <a:lstStyle/>
          <a:p>
            <a:pPr marL="457200" indent="-457200">
              <a:buFont typeface="Arial" panose="020B0604020202020204" pitchFamily="34" charset="0"/>
              <a:buChar char="•"/>
            </a:pPr>
            <a:r>
              <a:rPr lang="en-GB" sz="2800" dirty="0">
                <a:solidFill>
                  <a:srgbClr val="2C6172"/>
                </a:solidFill>
                <a:latin typeface="Bahnschrift SemiBold" panose="020B0502040204020203" pitchFamily="34" charset="0"/>
              </a:rPr>
              <a:t>Have the ability to create a shopping list from the ingredients listed</a:t>
            </a:r>
          </a:p>
          <a:p>
            <a:pPr marL="457200" indent="-457200">
              <a:buFont typeface="Arial" panose="020B0604020202020204" pitchFamily="34" charset="0"/>
              <a:buChar char="•"/>
            </a:pPr>
            <a:r>
              <a:rPr lang="en-GB" sz="2800" dirty="0">
                <a:solidFill>
                  <a:srgbClr val="2C6172"/>
                </a:solidFill>
                <a:latin typeface="Bahnschrift SemiBold" panose="020B0502040204020203" pitchFamily="34" charset="0"/>
              </a:rPr>
              <a:t>Suggested wine/beer pairing for the meal</a:t>
            </a:r>
          </a:p>
          <a:p>
            <a:pPr marL="457200" indent="-457200">
              <a:buFont typeface="Arial" panose="020B0604020202020204" pitchFamily="34" charset="0"/>
              <a:buChar char="•"/>
            </a:pPr>
            <a:r>
              <a:rPr lang="en-GB" sz="2800" dirty="0">
                <a:solidFill>
                  <a:srgbClr val="2C6172"/>
                </a:solidFill>
                <a:latin typeface="Bahnschrift SemiBold" panose="020B0502040204020203" pitchFamily="34" charset="0"/>
              </a:rPr>
              <a:t>Create a weekly meal planner with suggested recipes</a:t>
            </a:r>
          </a:p>
          <a:p>
            <a:pPr marL="457200" indent="-457200">
              <a:buFont typeface="Arial" panose="020B0604020202020204" pitchFamily="34" charset="0"/>
              <a:buChar char="•"/>
            </a:pPr>
            <a:r>
              <a:rPr lang="en-GB" sz="2800" dirty="0">
                <a:solidFill>
                  <a:srgbClr val="2C6172"/>
                </a:solidFill>
                <a:latin typeface="Bahnschrift SemiBold" panose="020B0502040204020203" pitchFamily="34" charset="0"/>
              </a:rPr>
              <a:t>Possibly link in some videos of the meal being prepared</a:t>
            </a:r>
          </a:p>
        </p:txBody>
      </p:sp>
    </p:spTree>
    <p:extLst>
      <p:ext uri="{BB962C8B-B14F-4D97-AF65-F5344CB8AC3E}">
        <p14:creationId xmlns:p14="http://schemas.microsoft.com/office/powerpoint/2010/main" val="4059593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E4AD5B-E24F-BC29-3BE2-849A02356A07}"/>
              </a:ext>
            </a:extLst>
          </p:cNvPr>
          <p:cNvPicPr>
            <a:picLocks noChangeAspect="1"/>
          </p:cNvPicPr>
          <p:nvPr/>
        </p:nvPicPr>
        <p:blipFill rotWithShape="1">
          <a:blip r:embed="rId3">
            <a:alphaModFix amt="70000"/>
          </a:blip>
          <a:srcRect b="15625"/>
          <a:stretch/>
        </p:blipFill>
        <p:spPr>
          <a:xfrm>
            <a:off x="0" y="0"/>
            <a:ext cx="12192000" cy="6858000"/>
          </a:xfrm>
          <a:prstGeom prst="rect">
            <a:avLst/>
          </a:prstGeom>
        </p:spPr>
      </p:pic>
      <p:sp>
        <p:nvSpPr>
          <p:cNvPr id="2" name="TextBox 1">
            <a:extLst>
              <a:ext uri="{FF2B5EF4-FFF2-40B4-BE49-F238E27FC236}">
                <a16:creationId xmlns:a16="http://schemas.microsoft.com/office/drawing/2014/main" id="{AE16BD81-5479-7EB5-E334-4782B11F1F89}"/>
              </a:ext>
            </a:extLst>
          </p:cNvPr>
          <p:cNvSpPr txBox="1"/>
          <p:nvPr/>
        </p:nvSpPr>
        <p:spPr>
          <a:xfrm>
            <a:off x="2034639" y="320632"/>
            <a:ext cx="4061361" cy="707886"/>
          </a:xfrm>
          <a:prstGeom prst="rect">
            <a:avLst/>
          </a:prstGeom>
          <a:noFill/>
        </p:spPr>
        <p:txBody>
          <a:bodyPr wrap="square" rtlCol="0">
            <a:spAutoFit/>
          </a:bodyPr>
          <a:lstStyle/>
          <a:p>
            <a:pPr algn="ctr"/>
            <a:r>
              <a:rPr lang="en-GB" sz="4000" dirty="0">
                <a:solidFill>
                  <a:srgbClr val="2C6172"/>
                </a:solidFill>
                <a:latin typeface="Bahnschrift SemiBold" panose="020B0502040204020203" pitchFamily="34" charset="0"/>
              </a:rPr>
              <a:t>Links:</a:t>
            </a:r>
          </a:p>
        </p:txBody>
      </p:sp>
      <p:sp>
        <p:nvSpPr>
          <p:cNvPr id="7" name="TextBox 6">
            <a:extLst>
              <a:ext uri="{FF2B5EF4-FFF2-40B4-BE49-F238E27FC236}">
                <a16:creationId xmlns:a16="http://schemas.microsoft.com/office/drawing/2014/main" id="{443EDE00-9BBF-5E9B-E737-AB995DA6BF7C}"/>
              </a:ext>
            </a:extLst>
          </p:cNvPr>
          <p:cNvSpPr txBox="1"/>
          <p:nvPr/>
        </p:nvSpPr>
        <p:spPr>
          <a:xfrm>
            <a:off x="883578" y="1461048"/>
            <a:ext cx="10674849" cy="1384995"/>
          </a:xfrm>
          <a:prstGeom prst="rect">
            <a:avLst/>
          </a:prstGeom>
          <a:noFill/>
        </p:spPr>
        <p:txBody>
          <a:bodyPr wrap="square" rtlCol="0">
            <a:spAutoFit/>
          </a:bodyPr>
          <a:lstStyle/>
          <a:p>
            <a:pPr marL="457200" indent="-457200">
              <a:buFont typeface="Arial" panose="020B0604020202020204" pitchFamily="34" charset="0"/>
              <a:buChar char="•"/>
            </a:pPr>
            <a:r>
              <a:rPr lang="en-GB" sz="2800" dirty="0">
                <a:solidFill>
                  <a:srgbClr val="2C6172"/>
                </a:solidFill>
                <a:latin typeface="Bahnschrift SemiBold" panose="020B0502040204020203" pitchFamily="34" charset="0"/>
              </a:rPr>
              <a:t>Netlify: https://grabber-rewired.netlify.app</a:t>
            </a:r>
          </a:p>
          <a:p>
            <a:endParaRPr lang="en-GB" sz="2800" dirty="0">
              <a:solidFill>
                <a:srgbClr val="2C6172"/>
              </a:solidFill>
              <a:latin typeface="Bahnschrift SemiBold" panose="020B0502040204020203" pitchFamily="34" charset="0"/>
            </a:endParaRPr>
          </a:p>
          <a:p>
            <a:pPr marL="457200" indent="-457200">
              <a:buFont typeface="Arial" panose="020B0604020202020204" pitchFamily="34" charset="0"/>
              <a:buChar char="•"/>
            </a:pPr>
            <a:r>
              <a:rPr lang="en-GB" sz="2800" dirty="0">
                <a:solidFill>
                  <a:srgbClr val="2C6172"/>
                </a:solidFill>
                <a:latin typeface="Bahnschrift SemiBold" panose="020B0502040204020203" pitchFamily="34" charset="0"/>
              </a:rPr>
              <a:t>GitHub Repo: https://github.com/benjisteak/grabber-rewired/</a:t>
            </a:r>
          </a:p>
        </p:txBody>
      </p:sp>
      <p:sp>
        <p:nvSpPr>
          <p:cNvPr id="4" name="TextBox 3">
            <a:extLst>
              <a:ext uri="{FF2B5EF4-FFF2-40B4-BE49-F238E27FC236}">
                <a16:creationId xmlns:a16="http://schemas.microsoft.com/office/drawing/2014/main" id="{DE3369F0-47FA-FEC7-28D2-01A89A536F78}"/>
              </a:ext>
            </a:extLst>
          </p:cNvPr>
          <p:cNvSpPr txBox="1"/>
          <p:nvPr/>
        </p:nvSpPr>
        <p:spPr>
          <a:xfrm>
            <a:off x="7323116" y="4201887"/>
            <a:ext cx="3010395" cy="1446550"/>
          </a:xfrm>
          <a:prstGeom prst="rect">
            <a:avLst/>
          </a:prstGeom>
          <a:noFill/>
        </p:spPr>
        <p:txBody>
          <a:bodyPr wrap="square" rtlCol="0">
            <a:spAutoFit/>
          </a:bodyPr>
          <a:lstStyle/>
          <a:p>
            <a:pPr algn="ctr"/>
            <a:r>
              <a:rPr lang="en-GB" sz="4400" dirty="0">
                <a:solidFill>
                  <a:srgbClr val="2C6172"/>
                </a:solidFill>
                <a:latin typeface="Bahnschrift SemiBold" panose="020B0502040204020203" pitchFamily="34" charset="0"/>
              </a:rPr>
              <a:t>Any Questions?</a:t>
            </a:r>
          </a:p>
        </p:txBody>
      </p:sp>
    </p:spTree>
    <p:extLst>
      <p:ext uri="{BB962C8B-B14F-4D97-AF65-F5344CB8AC3E}">
        <p14:creationId xmlns:p14="http://schemas.microsoft.com/office/powerpoint/2010/main" val="40864718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TotalTime>
  <Words>778</Words>
  <Application>Microsoft Office PowerPoint</Application>
  <PresentationFormat>Widescreen</PresentationFormat>
  <Paragraphs>94</Paragraphs>
  <Slides>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Bahnschrift SemiBold</vt:lpstr>
      <vt:lpstr>Bernard MT Condensed</vt:lpstr>
      <vt:lpstr>Calibri</vt:lpstr>
      <vt:lpstr>Calibri Light</vt:lpstr>
      <vt:lpstr>Consolas</vt:lpstr>
      <vt:lpstr>Oswald</vt:lpstr>
      <vt:lpstr>Office Theme</vt:lpstr>
      <vt:lpstr>&lt; Grabber-Rewired /&gt;</vt:lpstr>
      <vt:lpstr>PowerPoint Presentation</vt:lpstr>
      <vt:lpstr>PowerPoint Presentation</vt:lpstr>
      <vt:lpstr>Combining our love of food and the skills we have learned (plus copious amounts of caffeine), we created this app using  The following technologies: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Little Panda</dc:creator>
  <cp:lastModifiedBy>Ben Shingleton</cp:lastModifiedBy>
  <cp:revision>5</cp:revision>
  <dcterms:created xsi:type="dcterms:W3CDTF">2023-03-17T19:01:37Z</dcterms:created>
  <dcterms:modified xsi:type="dcterms:W3CDTF">2023-03-23T13:18:52Z</dcterms:modified>
</cp:coreProperties>
</file>